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7" r:id="rId3"/>
    <p:sldId id="258" r:id="rId4"/>
    <p:sldId id="259" r:id="rId5"/>
    <p:sldId id="260" r:id="rId6"/>
    <p:sldId id="261" r:id="rId7"/>
    <p:sldId id="262" r:id="rId8"/>
    <p:sldId id="263" r:id="rId9"/>
    <p:sldId id="264" r:id="rId10"/>
    <p:sldId id="265" r:id="rId11"/>
    <p:sldId id="266" r:id="rId12"/>
    <p:sldId id="267" r:id="rId13"/>
    <p:sldId id="268" r:id="rId14"/>
    <p:sldId id="25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48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DD58A-2296-4806-BF81-8EAD479495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9A1F349-FD3A-4774-9F78-EC49D2F90E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21D574-9CF2-457D-80B4-9E0A1658F4D8}"/>
              </a:ext>
            </a:extLst>
          </p:cNvPr>
          <p:cNvSpPr>
            <a:spLocks noGrp="1"/>
          </p:cNvSpPr>
          <p:nvPr>
            <p:ph type="dt" sz="half" idx="10"/>
          </p:nvPr>
        </p:nvSpPr>
        <p:spPr/>
        <p:txBody>
          <a:bodyPr/>
          <a:lstStyle/>
          <a:p>
            <a:fld id="{24FB0B63-B22C-4FC4-A01B-EA9B6A05B988}" type="datetimeFigureOut">
              <a:rPr lang="en-US" smtClean="0"/>
              <a:t>5/15/2023</a:t>
            </a:fld>
            <a:endParaRPr lang="en-US"/>
          </a:p>
        </p:txBody>
      </p:sp>
      <p:sp>
        <p:nvSpPr>
          <p:cNvPr id="5" name="Footer Placeholder 4">
            <a:extLst>
              <a:ext uri="{FF2B5EF4-FFF2-40B4-BE49-F238E27FC236}">
                <a16:creationId xmlns:a16="http://schemas.microsoft.com/office/drawing/2014/main" id="{9DCC377B-75A0-4FA7-905C-1D49F80FB1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B4CF07-CC75-4AD5-903E-FAC38FB93D2D}"/>
              </a:ext>
            </a:extLst>
          </p:cNvPr>
          <p:cNvSpPr>
            <a:spLocks noGrp="1"/>
          </p:cNvSpPr>
          <p:nvPr>
            <p:ph type="sldNum" sz="quarter" idx="12"/>
          </p:nvPr>
        </p:nvSpPr>
        <p:spPr/>
        <p:txBody>
          <a:bodyPr/>
          <a:lstStyle/>
          <a:p>
            <a:fld id="{AAF43189-8E64-4E0B-91AB-D0F3A7C6A7FF}" type="slidenum">
              <a:rPr lang="en-US" smtClean="0"/>
              <a:t>‹#›</a:t>
            </a:fld>
            <a:endParaRPr lang="en-US"/>
          </a:p>
        </p:txBody>
      </p:sp>
    </p:spTree>
    <p:extLst>
      <p:ext uri="{BB962C8B-B14F-4D97-AF65-F5344CB8AC3E}">
        <p14:creationId xmlns:p14="http://schemas.microsoft.com/office/powerpoint/2010/main" val="862661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4B6A4-1F2A-4A8E-9BD0-1D8F50D2566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8414692-3503-4A2D-972A-F4A4F547897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8FF385-40EC-4B8E-9E53-E6AE59A9E456}"/>
              </a:ext>
            </a:extLst>
          </p:cNvPr>
          <p:cNvSpPr>
            <a:spLocks noGrp="1"/>
          </p:cNvSpPr>
          <p:nvPr>
            <p:ph type="dt" sz="half" idx="10"/>
          </p:nvPr>
        </p:nvSpPr>
        <p:spPr/>
        <p:txBody>
          <a:bodyPr/>
          <a:lstStyle/>
          <a:p>
            <a:fld id="{24FB0B63-B22C-4FC4-A01B-EA9B6A05B988}" type="datetimeFigureOut">
              <a:rPr lang="en-US" smtClean="0"/>
              <a:t>5/15/2023</a:t>
            </a:fld>
            <a:endParaRPr lang="en-US"/>
          </a:p>
        </p:txBody>
      </p:sp>
      <p:sp>
        <p:nvSpPr>
          <p:cNvPr id="5" name="Footer Placeholder 4">
            <a:extLst>
              <a:ext uri="{FF2B5EF4-FFF2-40B4-BE49-F238E27FC236}">
                <a16:creationId xmlns:a16="http://schemas.microsoft.com/office/drawing/2014/main" id="{765CC75B-317C-4E30-B6CB-A5E213E59F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D15186-5DB7-4527-9A78-7A9F7DE206B7}"/>
              </a:ext>
            </a:extLst>
          </p:cNvPr>
          <p:cNvSpPr>
            <a:spLocks noGrp="1"/>
          </p:cNvSpPr>
          <p:nvPr>
            <p:ph type="sldNum" sz="quarter" idx="12"/>
          </p:nvPr>
        </p:nvSpPr>
        <p:spPr/>
        <p:txBody>
          <a:bodyPr/>
          <a:lstStyle/>
          <a:p>
            <a:fld id="{AAF43189-8E64-4E0B-91AB-D0F3A7C6A7FF}" type="slidenum">
              <a:rPr lang="en-US" smtClean="0"/>
              <a:t>‹#›</a:t>
            </a:fld>
            <a:endParaRPr lang="en-US"/>
          </a:p>
        </p:txBody>
      </p:sp>
    </p:spTree>
    <p:extLst>
      <p:ext uri="{BB962C8B-B14F-4D97-AF65-F5344CB8AC3E}">
        <p14:creationId xmlns:p14="http://schemas.microsoft.com/office/powerpoint/2010/main" val="3412524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A70A27A-8C10-4861-9887-5487AB5E9A0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39BA4FB-C64E-4611-8887-DA892ECAD5D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7E5F0D-6FAC-442A-B28E-30D4F106D999}"/>
              </a:ext>
            </a:extLst>
          </p:cNvPr>
          <p:cNvSpPr>
            <a:spLocks noGrp="1"/>
          </p:cNvSpPr>
          <p:nvPr>
            <p:ph type="dt" sz="half" idx="10"/>
          </p:nvPr>
        </p:nvSpPr>
        <p:spPr/>
        <p:txBody>
          <a:bodyPr/>
          <a:lstStyle/>
          <a:p>
            <a:fld id="{24FB0B63-B22C-4FC4-A01B-EA9B6A05B988}" type="datetimeFigureOut">
              <a:rPr lang="en-US" smtClean="0"/>
              <a:t>5/15/2023</a:t>
            </a:fld>
            <a:endParaRPr lang="en-US"/>
          </a:p>
        </p:txBody>
      </p:sp>
      <p:sp>
        <p:nvSpPr>
          <p:cNvPr id="5" name="Footer Placeholder 4">
            <a:extLst>
              <a:ext uri="{FF2B5EF4-FFF2-40B4-BE49-F238E27FC236}">
                <a16:creationId xmlns:a16="http://schemas.microsoft.com/office/drawing/2014/main" id="{D04EAAA7-EE7C-4054-BFB0-8316DB54AD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1A0A01-3723-4494-A9F4-F28EB16CC405}"/>
              </a:ext>
            </a:extLst>
          </p:cNvPr>
          <p:cNvSpPr>
            <a:spLocks noGrp="1"/>
          </p:cNvSpPr>
          <p:nvPr>
            <p:ph type="sldNum" sz="quarter" idx="12"/>
          </p:nvPr>
        </p:nvSpPr>
        <p:spPr/>
        <p:txBody>
          <a:bodyPr/>
          <a:lstStyle/>
          <a:p>
            <a:fld id="{AAF43189-8E64-4E0B-91AB-D0F3A7C6A7FF}" type="slidenum">
              <a:rPr lang="en-US" smtClean="0"/>
              <a:t>‹#›</a:t>
            </a:fld>
            <a:endParaRPr lang="en-US"/>
          </a:p>
        </p:txBody>
      </p:sp>
    </p:spTree>
    <p:extLst>
      <p:ext uri="{BB962C8B-B14F-4D97-AF65-F5344CB8AC3E}">
        <p14:creationId xmlns:p14="http://schemas.microsoft.com/office/powerpoint/2010/main" val="3967766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B8F78-ED08-461B-B6F8-12F7B3F972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2A26FB-09A9-4F92-A2BA-1AFD3C85F0A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ABE55C-9F5D-4F8E-ADDC-60ECA852B661}"/>
              </a:ext>
            </a:extLst>
          </p:cNvPr>
          <p:cNvSpPr>
            <a:spLocks noGrp="1"/>
          </p:cNvSpPr>
          <p:nvPr>
            <p:ph type="dt" sz="half" idx="10"/>
          </p:nvPr>
        </p:nvSpPr>
        <p:spPr/>
        <p:txBody>
          <a:bodyPr/>
          <a:lstStyle/>
          <a:p>
            <a:fld id="{24FB0B63-B22C-4FC4-A01B-EA9B6A05B988}" type="datetimeFigureOut">
              <a:rPr lang="en-US" smtClean="0"/>
              <a:t>5/15/2023</a:t>
            </a:fld>
            <a:endParaRPr lang="en-US"/>
          </a:p>
        </p:txBody>
      </p:sp>
      <p:sp>
        <p:nvSpPr>
          <p:cNvPr id="5" name="Footer Placeholder 4">
            <a:extLst>
              <a:ext uri="{FF2B5EF4-FFF2-40B4-BE49-F238E27FC236}">
                <a16:creationId xmlns:a16="http://schemas.microsoft.com/office/drawing/2014/main" id="{043835D6-FD20-4B59-B9F8-65B315356A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16D661-F2E4-407D-9D6A-025836C1E54D}"/>
              </a:ext>
            </a:extLst>
          </p:cNvPr>
          <p:cNvSpPr>
            <a:spLocks noGrp="1"/>
          </p:cNvSpPr>
          <p:nvPr>
            <p:ph type="sldNum" sz="quarter" idx="12"/>
          </p:nvPr>
        </p:nvSpPr>
        <p:spPr/>
        <p:txBody>
          <a:bodyPr/>
          <a:lstStyle/>
          <a:p>
            <a:fld id="{AAF43189-8E64-4E0B-91AB-D0F3A7C6A7FF}" type="slidenum">
              <a:rPr lang="en-US" smtClean="0"/>
              <a:t>‹#›</a:t>
            </a:fld>
            <a:endParaRPr lang="en-US"/>
          </a:p>
        </p:txBody>
      </p:sp>
    </p:spTree>
    <p:extLst>
      <p:ext uri="{BB962C8B-B14F-4D97-AF65-F5344CB8AC3E}">
        <p14:creationId xmlns:p14="http://schemas.microsoft.com/office/powerpoint/2010/main" val="251760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7B5EA-7528-4B81-A601-D9E7B3DFEC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A951A8C-070A-4C5F-8F6A-6E2BF14BEA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0D1774-5732-4014-BDB1-9A5726B5B2CF}"/>
              </a:ext>
            </a:extLst>
          </p:cNvPr>
          <p:cNvSpPr>
            <a:spLocks noGrp="1"/>
          </p:cNvSpPr>
          <p:nvPr>
            <p:ph type="dt" sz="half" idx="10"/>
          </p:nvPr>
        </p:nvSpPr>
        <p:spPr/>
        <p:txBody>
          <a:bodyPr/>
          <a:lstStyle/>
          <a:p>
            <a:fld id="{24FB0B63-B22C-4FC4-A01B-EA9B6A05B988}" type="datetimeFigureOut">
              <a:rPr lang="en-US" smtClean="0"/>
              <a:t>5/15/2023</a:t>
            </a:fld>
            <a:endParaRPr lang="en-US"/>
          </a:p>
        </p:txBody>
      </p:sp>
      <p:sp>
        <p:nvSpPr>
          <p:cNvPr id="5" name="Footer Placeholder 4">
            <a:extLst>
              <a:ext uri="{FF2B5EF4-FFF2-40B4-BE49-F238E27FC236}">
                <a16:creationId xmlns:a16="http://schemas.microsoft.com/office/drawing/2014/main" id="{CDDD57F4-6BB5-44FC-BDE4-DE8D16800E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EFD957-6A11-4671-8548-90AD1AE119C7}"/>
              </a:ext>
            </a:extLst>
          </p:cNvPr>
          <p:cNvSpPr>
            <a:spLocks noGrp="1"/>
          </p:cNvSpPr>
          <p:nvPr>
            <p:ph type="sldNum" sz="quarter" idx="12"/>
          </p:nvPr>
        </p:nvSpPr>
        <p:spPr/>
        <p:txBody>
          <a:bodyPr/>
          <a:lstStyle/>
          <a:p>
            <a:fld id="{AAF43189-8E64-4E0B-91AB-D0F3A7C6A7FF}" type="slidenum">
              <a:rPr lang="en-US" smtClean="0"/>
              <a:t>‹#›</a:t>
            </a:fld>
            <a:endParaRPr lang="en-US"/>
          </a:p>
        </p:txBody>
      </p:sp>
    </p:spTree>
    <p:extLst>
      <p:ext uri="{BB962C8B-B14F-4D97-AF65-F5344CB8AC3E}">
        <p14:creationId xmlns:p14="http://schemas.microsoft.com/office/powerpoint/2010/main" val="2620249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16EFA-0CD6-441A-B7D6-D0B1506862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316F47-3850-422A-B584-CA495473BCE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C48396-FB2A-440D-90BF-904232097AD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0A2FE92-755A-4040-A139-765A46764E27}"/>
              </a:ext>
            </a:extLst>
          </p:cNvPr>
          <p:cNvSpPr>
            <a:spLocks noGrp="1"/>
          </p:cNvSpPr>
          <p:nvPr>
            <p:ph type="dt" sz="half" idx="10"/>
          </p:nvPr>
        </p:nvSpPr>
        <p:spPr/>
        <p:txBody>
          <a:bodyPr/>
          <a:lstStyle/>
          <a:p>
            <a:fld id="{24FB0B63-B22C-4FC4-A01B-EA9B6A05B988}" type="datetimeFigureOut">
              <a:rPr lang="en-US" smtClean="0"/>
              <a:t>5/15/2023</a:t>
            </a:fld>
            <a:endParaRPr lang="en-US"/>
          </a:p>
        </p:txBody>
      </p:sp>
      <p:sp>
        <p:nvSpPr>
          <p:cNvPr id="6" name="Footer Placeholder 5">
            <a:extLst>
              <a:ext uri="{FF2B5EF4-FFF2-40B4-BE49-F238E27FC236}">
                <a16:creationId xmlns:a16="http://schemas.microsoft.com/office/drawing/2014/main" id="{A195E0F1-C3DC-4D52-B8E4-44F817E210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3A19E2-526B-4500-93D2-FA3EA89589F6}"/>
              </a:ext>
            </a:extLst>
          </p:cNvPr>
          <p:cNvSpPr>
            <a:spLocks noGrp="1"/>
          </p:cNvSpPr>
          <p:nvPr>
            <p:ph type="sldNum" sz="quarter" idx="12"/>
          </p:nvPr>
        </p:nvSpPr>
        <p:spPr/>
        <p:txBody>
          <a:bodyPr/>
          <a:lstStyle/>
          <a:p>
            <a:fld id="{AAF43189-8E64-4E0B-91AB-D0F3A7C6A7FF}" type="slidenum">
              <a:rPr lang="en-US" smtClean="0"/>
              <a:t>‹#›</a:t>
            </a:fld>
            <a:endParaRPr lang="en-US"/>
          </a:p>
        </p:txBody>
      </p:sp>
    </p:spTree>
    <p:extLst>
      <p:ext uri="{BB962C8B-B14F-4D97-AF65-F5344CB8AC3E}">
        <p14:creationId xmlns:p14="http://schemas.microsoft.com/office/powerpoint/2010/main" val="954573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F5D89-721D-4B16-A660-A247E346AE4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B7FE6D-95B3-4D31-8137-C383FE5441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005EE8D-6730-4188-A508-30505C02862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C727571-25C3-4664-9B64-BEFF18BDAD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BA615BF-EA9C-411A-8068-65372148DB4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2487A56-D106-4F52-9795-5797E1A1BD01}"/>
              </a:ext>
            </a:extLst>
          </p:cNvPr>
          <p:cNvSpPr>
            <a:spLocks noGrp="1"/>
          </p:cNvSpPr>
          <p:nvPr>
            <p:ph type="dt" sz="half" idx="10"/>
          </p:nvPr>
        </p:nvSpPr>
        <p:spPr/>
        <p:txBody>
          <a:bodyPr/>
          <a:lstStyle/>
          <a:p>
            <a:fld id="{24FB0B63-B22C-4FC4-A01B-EA9B6A05B988}" type="datetimeFigureOut">
              <a:rPr lang="en-US" smtClean="0"/>
              <a:t>5/15/2023</a:t>
            </a:fld>
            <a:endParaRPr lang="en-US"/>
          </a:p>
        </p:txBody>
      </p:sp>
      <p:sp>
        <p:nvSpPr>
          <p:cNvPr id="8" name="Footer Placeholder 7">
            <a:extLst>
              <a:ext uri="{FF2B5EF4-FFF2-40B4-BE49-F238E27FC236}">
                <a16:creationId xmlns:a16="http://schemas.microsoft.com/office/drawing/2014/main" id="{9731A7FC-0E3D-4DC8-877B-746EC32EA0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02AA72B-5642-4B8A-A9E4-F0362122C0CC}"/>
              </a:ext>
            </a:extLst>
          </p:cNvPr>
          <p:cNvSpPr>
            <a:spLocks noGrp="1"/>
          </p:cNvSpPr>
          <p:nvPr>
            <p:ph type="sldNum" sz="quarter" idx="12"/>
          </p:nvPr>
        </p:nvSpPr>
        <p:spPr/>
        <p:txBody>
          <a:bodyPr/>
          <a:lstStyle/>
          <a:p>
            <a:fld id="{AAF43189-8E64-4E0B-91AB-D0F3A7C6A7FF}" type="slidenum">
              <a:rPr lang="en-US" smtClean="0"/>
              <a:t>‹#›</a:t>
            </a:fld>
            <a:endParaRPr lang="en-US"/>
          </a:p>
        </p:txBody>
      </p:sp>
    </p:spTree>
    <p:extLst>
      <p:ext uri="{BB962C8B-B14F-4D97-AF65-F5344CB8AC3E}">
        <p14:creationId xmlns:p14="http://schemas.microsoft.com/office/powerpoint/2010/main" val="2728832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74ECC-4179-4531-865D-C01371850CD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0545C27-50DD-4299-8899-37BCC674EEA8}"/>
              </a:ext>
            </a:extLst>
          </p:cNvPr>
          <p:cNvSpPr>
            <a:spLocks noGrp="1"/>
          </p:cNvSpPr>
          <p:nvPr>
            <p:ph type="dt" sz="half" idx="10"/>
          </p:nvPr>
        </p:nvSpPr>
        <p:spPr/>
        <p:txBody>
          <a:bodyPr/>
          <a:lstStyle/>
          <a:p>
            <a:fld id="{24FB0B63-B22C-4FC4-A01B-EA9B6A05B988}" type="datetimeFigureOut">
              <a:rPr lang="en-US" smtClean="0"/>
              <a:t>5/15/2023</a:t>
            </a:fld>
            <a:endParaRPr lang="en-US"/>
          </a:p>
        </p:txBody>
      </p:sp>
      <p:sp>
        <p:nvSpPr>
          <p:cNvPr id="4" name="Footer Placeholder 3">
            <a:extLst>
              <a:ext uri="{FF2B5EF4-FFF2-40B4-BE49-F238E27FC236}">
                <a16:creationId xmlns:a16="http://schemas.microsoft.com/office/drawing/2014/main" id="{5EED8692-D9E6-44C4-9528-790AB9E358F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5F66A5D-D8B6-4186-9120-EC81D02B3437}"/>
              </a:ext>
            </a:extLst>
          </p:cNvPr>
          <p:cNvSpPr>
            <a:spLocks noGrp="1"/>
          </p:cNvSpPr>
          <p:nvPr>
            <p:ph type="sldNum" sz="quarter" idx="12"/>
          </p:nvPr>
        </p:nvSpPr>
        <p:spPr/>
        <p:txBody>
          <a:bodyPr/>
          <a:lstStyle/>
          <a:p>
            <a:fld id="{AAF43189-8E64-4E0B-91AB-D0F3A7C6A7FF}" type="slidenum">
              <a:rPr lang="en-US" smtClean="0"/>
              <a:t>‹#›</a:t>
            </a:fld>
            <a:endParaRPr lang="en-US"/>
          </a:p>
        </p:txBody>
      </p:sp>
    </p:spTree>
    <p:extLst>
      <p:ext uri="{BB962C8B-B14F-4D97-AF65-F5344CB8AC3E}">
        <p14:creationId xmlns:p14="http://schemas.microsoft.com/office/powerpoint/2010/main" val="2118088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38FFDB-96A8-4D88-8063-D4D693730298}"/>
              </a:ext>
            </a:extLst>
          </p:cNvPr>
          <p:cNvSpPr>
            <a:spLocks noGrp="1"/>
          </p:cNvSpPr>
          <p:nvPr>
            <p:ph type="dt" sz="half" idx="10"/>
          </p:nvPr>
        </p:nvSpPr>
        <p:spPr/>
        <p:txBody>
          <a:bodyPr/>
          <a:lstStyle/>
          <a:p>
            <a:fld id="{24FB0B63-B22C-4FC4-A01B-EA9B6A05B988}" type="datetimeFigureOut">
              <a:rPr lang="en-US" smtClean="0"/>
              <a:t>5/15/2023</a:t>
            </a:fld>
            <a:endParaRPr lang="en-US"/>
          </a:p>
        </p:txBody>
      </p:sp>
      <p:sp>
        <p:nvSpPr>
          <p:cNvPr id="3" name="Footer Placeholder 2">
            <a:extLst>
              <a:ext uri="{FF2B5EF4-FFF2-40B4-BE49-F238E27FC236}">
                <a16:creationId xmlns:a16="http://schemas.microsoft.com/office/drawing/2014/main" id="{59736A4A-B9B7-4C3B-85B6-22BEF197F69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4A32C02-E81F-4DD3-BE5E-3EDF68C23351}"/>
              </a:ext>
            </a:extLst>
          </p:cNvPr>
          <p:cNvSpPr>
            <a:spLocks noGrp="1"/>
          </p:cNvSpPr>
          <p:nvPr>
            <p:ph type="sldNum" sz="quarter" idx="12"/>
          </p:nvPr>
        </p:nvSpPr>
        <p:spPr/>
        <p:txBody>
          <a:bodyPr/>
          <a:lstStyle/>
          <a:p>
            <a:fld id="{AAF43189-8E64-4E0B-91AB-D0F3A7C6A7FF}" type="slidenum">
              <a:rPr lang="en-US" smtClean="0"/>
              <a:t>‹#›</a:t>
            </a:fld>
            <a:endParaRPr lang="en-US"/>
          </a:p>
        </p:txBody>
      </p:sp>
    </p:spTree>
    <p:extLst>
      <p:ext uri="{BB962C8B-B14F-4D97-AF65-F5344CB8AC3E}">
        <p14:creationId xmlns:p14="http://schemas.microsoft.com/office/powerpoint/2010/main" val="4207392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7DF9A-D1E1-4F72-BEDB-F86B5D023D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4667331-E998-45BF-B7A8-6E77EAFB81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6CF623F-F3F5-46E1-BDD6-F48AA2173A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96BB50-E2C4-41AE-BA3F-E14020AD1F62}"/>
              </a:ext>
            </a:extLst>
          </p:cNvPr>
          <p:cNvSpPr>
            <a:spLocks noGrp="1"/>
          </p:cNvSpPr>
          <p:nvPr>
            <p:ph type="dt" sz="half" idx="10"/>
          </p:nvPr>
        </p:nvSpPr>
        <p:spPr/>
        <p:txBody>
          <a:bodyPr/>
          <a:lstStyle/>
          <a:p>
            <a:fld id="{24FB0B63-B22C-4FC4-A01B-EA9B6A05B988}" type="datetimeFigureOut">
              <a:rPr lang="en-US" smtClean="0"/>
              <a:t>5/15/2023</a:t>
            </a:fld>
            <a:endParaRPr lang="en-US"/>
          </a:p>
        </p:txBody>
      </p:sp>
      <p:sp>
        <p:nvSpPr>
          <p:cNvPr id="6" name="Footer Placeholder 5">
            <a:extLst>
              <a:ext uri="{FF2B5EF4-FFF2-40B4-BE49-F238E27FC236}">
                <a16:creationId xmlns:a16="http://schemas.microsoft.com/office/drawing/2014/main" id="{8DED687E-CA09-4E03-B8F4-3D18251F40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738BB4-B624-40DA-A005-A22FACDE3BC6}"/>
              </a:ext>
            </a:extLst>
          </p:cNvPr>
          <p:cNvSpPr>
            <a:spLocks noGrp="1"/>
          </p:cNvSpPr>
          <p:nvPr>
            <p:ph type="sldNum" sz="quarter" idx="12"/>
          </p:nvPr>
        </p:nvSpPr>
        <p:spPr/>
        <p:txBody>
          <a:bodyPr/>
          <a:lstStyle/>
          <a:p>
            <a:fld id="{AAF43189-8E64-4E0B-91AB-D0F3A7C6A7FF}" type="slidenum">
              <a:rPr lang="en-US" smtClean="0"/>
              <a:t>‹#›</a:t>
            </a:fld>
            <a:endParaRPr lang="en-US"/>
          </a:p>
        </p:txBody>
      </p:sp>
    </p:spTree>
    <p:extLst>
      <p:ext uri="{BB962C8B-B14F-4D97-AF65-F5344CB8AC3E}">
        <p14:creationId xmlns:p14="http://schemas.microsoft.com/office/powerpoint/2010/main" val="906736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01895-7978-431F-BD51-AE25FF7272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116E8F7-64C2-41C3-A7AE-576104D78F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BA5ACDB-09BC-41C2-B563-DED96847B1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1EA8D0-1F4E-421B-A2F9-AA0DFAF364F8}"/>
              </a:ext>
            </a:extLst>
          </p:cNvPr>
          <p:cNvSpPr>
            <a:spLocks noGrp="1"/>
          </p:cNvSpPr>
          <p:nvPr>
            <p:ph type="dt" sz="half" idx="10"/>
          </p:nvPr>
        </p:nvSpPr>
        <p:spPr/>
        <p:txBody>
          <a:bodyPr/>
          <a:lstStyle/>
          <a:p>
            <a:fld id="{24FB0B63-B22C-4FC4-A01B-EA9B6A05B988}" type="datetimeFigureOut">
              <a:rPr lang="en-US" smtClean="0"/>
              <a:t>5/15/2023</a:t>
            </a:fld>
            <a:endParaRPr lang="en-US"/>
          </a:p>
        </p:txBody>
      </p:sp>
      <p:sp>
        <p:nvSpPr>
          <p:cNvPr id="6" name="Footer Placeholder 5">
            <a:extLst>
              <a:ext uri="{FF2B5EF4-FFF2-40B4-BE49-F238E27FC236}">
                <a16:creationId xmlns:a16="http://schemas.microsoft.com/office/drawing/2014/main" id="{C01EB4E3-1BBE-4FA3-8FC9-6A5ACE3E04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176E79-2639-4C10-88A5-8FB9B56CF1C1}"/>
              </a:ext>
            </a:extLst>
          </p:cNvPr>
          <p:cNvSpPr>
            <a:spLocks noGrp="1"/>
          </p:cNvSpPr>
          <p:nvPr>
            <p:ph type="sldNum" sz="quarter" idx="12"/>
          </p:nvPr>
        </p:nvSpPr>
        <p:spPr/>
        <p:txBody>
          <a:bodyPr/>
          <a:lstStyle/>
          <a:p>
            <a:fld id="{AAF43189-8E64-4E0B-91AB-D0F3A7C6A7FF}" type="slidenum">
              <a:rPr lang="en-US" smtClean="0"/>
              <a:t>‹#›</a:t>
            </a:fld>
            <a:endParaRPr lang="en-US"/>
          </a:p>
        </p:txBody>
      </p:sp>
    </p:spTree>
    <p:extLst>
      <p:ext uri="{BB962C8B-B14F-4D97-AF65-F5344CB8AC3E}">
        <p14:creationId xmlns:p14="http://schemas.microsoft.com/office/powerpoint/2010/main" val="2121595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496A28-3C4A-46AB-89BE-4127A89CAB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B76E178-F547-4C2C-BFA2-5F3B076386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B9B509-52E8-4F78-ABE0-3994D9AD21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FB0B63-B22C-4FC4-A01B-EA9B6A05B988}" type="datetimeFigureOut">
              <a:rPr lang="en-US" smtClean="0"/>
              <a:t>5/15/2023</a:t>
            </a:fld>
            <a:endParaRPr lang="en-US"/>
          </a:p>
        </p:txBody>
      </p:sp>
      <p:sp>
        <p:nvSpPr>
          <p:cNvPr id="5" name="Footer Placeholder 4">
            <a:extLst>
              <a:ext uri="{FF2B5EF4-FFF2-40B4-BE49-F238E27FC236}">
                <a16:creationId xmlns:a16="http://schemas.microsoft.com/office/drawing/2014/main" id="{23AAC1FA-6A44-4161-AEED-567857529C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9A80A9-1588-46A6-8C21-B60FF6BAED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F43189-8E64-4E0B-91AB-D0F3A7C6A7FF}" type="slidenum">
              <a:rPr lang="en-US" smtClean="0"/>
              <a:t>‹#›</a:t>
            </a:fld>
            <a:endParaRPr lang="en-US"/>
          </a:p>
        </p:txBody>
      </p:sp>
    </p:spTree>
    <p:extLst>
      <p:ext uri="{BB962C8B-B14F-4D97-AF65-F5344CB8AC3E}">
        <p14:creationId xmlns:p14="http://schemas.microsoft.com/office/powerpoint/2010/main" val="2014713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8.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C7DB12B-0C0D-4F6A-A076-68C0079675BE}"/>
              </a:ext>
            </a:extLst>
          </p:cNvPr>
          <p:cNvSpPr>
            <a:spLocks noGrp="1"/>
          </p:cNvSpPr>
          <p:nvPr>
            <p:ph type="ctrTitle"/>
          </p:nvPr>
        </p:nvSpPr>
        <p:spPr/>
        <p:txBody>
          <a:bodyPr/>
          <a:lstStyle/>
          <a:p>
            <a:r>
              <a:rPr lang="en-US" b="1" dirty="0"/>
              <a:t>DAODAS Prevention Portal and GMS Updates</a:t>
            </a:r>
          </a:p>
        </p:txBody>
      </p:sp>
      <p:sp>
        <p:nvSpPr>
          <p:cNvPr id="5" name="Subtitle 4">
            <a:extLst>
              <a:ext uri="{FF2B5EF4-FFF2-40B4-BE49-F238E27FC236}">
                <a16:creationId xmlns:a16="http://schemas.microsoft.com/office/drawing/2014/main" id="{9C93E7FB-938E-48FD-A9DE-5669BDA0490E}"/>
              </a:ext>
            </a:extLst>
          </p:cNvPr>
          <p:cNvSpPr>
            <a:spLocks noGrp="1"/>
          </p:cNvSpPr>
          <p:nvPr>
            <p:ph type="subTitle" idx="1"/>
          </p:nvPr>
        </p:nvSpPr>
        <p:spPr/>
        <p:txBody>
          <a:bodyPr/>
          <a:lstStyle/>
          <a:p>
            <a:r>
              <a:rPr lang="en-US" b="1" dirty="0"/>
              <a:t>Prevention Quarterly Meeting</a:t>
            </a:r>
          </a:p>
          <a:p>
            <a:r>
              <a:rPr lang="en-US" b="1" dirty="0"/>
              <a:t>May 4, 2023</a:t>
            </a:r>
          </a:p>
        </p:txBody>
      </p:sp>
    </p:spTree>
    <p:extLst>
      <p:ext uri="{BB962C8B-B14F-4D97-AF65-F5344CB8AC3E}">
        <p14:creationId xmlns:p14="http://schemas.microsoft.com/office/powerpoint/2010/main" val="32496631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83425-957B-4C45-9C27-6BF16FB3E777}"/>
              </a:ext>
            </a:extLst>
          </p:cNvPr>
          <p:cNvSpPr>
            <a:spLocks noGrp="1"/>
          </p:cNvSpPr>
          <p:nvPr>
            <p:ph type="title"/>
          </p:nvPr>
        </p:nvSpPr>
        <p:spPr/>
        <p:txBody>
          <a:bodyPr/>
          <a:lstStyle/>
          <a:p>
            <a:r>
              <a:rPr lang="en-US" b="1" dirty="0"/>
              <a:t>New Form for Retail Environmental Scan </a:t>
            </a:r>
          </a:p>
        </p:txBody>
      </p:sp>
      <p:sp>
        <p:nvSpPr>
          <p:cNvPr id="3" name="Content Placeholder 2">
            <a:extLst>
              <a:ext uri="{FF2B5EF4-FFF2-40B4-BE49-F238E27FC236}">
                <a16:creationId xmlns:a16="http://schemas.microsoft.com/office/drawing/2014/main" id="{E8043C4A-972B-43F0-B656-3B3E8A38D2DA}"/>
              </a:ext>
            </a:extLst>
          </p:cNvPr>
          <p:cNvSpPr>
            <a:spLocks noGrp="1"/>
          </p:cNvSpPr>
          <p:nvPr>
            <p:ph idx="1"/>
          </p:nvPr>
        </p:nvSpPr>
        <p:spPr>
          <a:xfrm>
            <a:off x="679009" y="1520982"/>
            <a:ext cx="11081441" cy="4655981"/>
          </a:xfrm>
        </p:spPr>
        <p:txBody>
          <a:bodyPr/>
          <a:lstStyle/>
          <a:p>
            <a:r>
              <a:rPr lang="en-US" sz="2400" dirty="0"/>
              <a:t>Set up new form for Retail Environmental Scan under the Environmental Strategy. </a:t>
            </a:r>
          </a:p>
          <a:p>
            <a:pPr marL="0" indent="0">
              <a:buNone/>
            </a:pPr>
            <a:r>
              <a:rPr lang="en-US" sz="2400" dirty="0"/>
              <a:t>• Submission of the form increments the Performance Measure Actual by 1. </a:t>
            </a:r>
          </a:p>
          <a:p>
            <a:pPr marL="0" indent="0">
              <a:buNone/>
            </a:pPr>
            <a:r>
              <a:rPr lang="en-US" sz="2400" dirty="0"/>
              <a:t>• Updated CRM form to include new form fields under the Environmental tab. </a:t>
            </a:r>
          </a:p>
          <a:p>
            <a:endParaRPr lang="en-US" dirty="0"/>
          </a:p>
        </p:txBody>
      </p:sp>
      <p:pic>
        <p:nvPicPr>
          <p:cNvPr id="4" name="Picture 3">
            <a:extLst>
              <a:ext uri="{FF2B5EF4-FFF2-40B4-BE49-F238E27FC236}">
                <a16:creationId xmlns:a16="http://schemas.microsoft.com/office/drawing/2014/main" id="{92B72250-931B-4B88-AABF-450ECD7B268A}"/>
              </a:ext>
            </a:extLst>
          </p:cNvPr>
          <p:cNvPicPr>
            <a:picLocks noChangeAspect="1"/>
          </p:cNvPicPr>
          <p:nvPr/>
        </p:nvPicPr>
        <p:blipFill>
          <a:blip r:embed="rId2"/>
          <a:stretch>
            <a:fillRect/>
          </a:stretch>
        </p:blipFill>
        <p:spPr>
          <a:xfrm>
            <a:off x="3706908" y="3051018"/>
            <a:ext cx="4205821" cy="3639457"/>
          </a:xfrm>
          <a:prstGeom prst="rect">
            <a:avLst/>
          </a:prstGeom>
        </p:spPr>
      </p:pic>
    </p:spTree>
    <p:extLst>
      <p:ext uri="{BB962C8B-B14F-4D97-AF65-F5344CB8AC3E}">
        <p14:creationId xmlns:p14="http://schemas.microsoft.com/office/powerpoint/2010/main" val="1869639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381D9-0304-478B-837C-88C864242523}"/>
              </a:ext>
            </a:extLst>
          </p:cNvPr>
          <p:cNvSpPr>
            <a:spLocks noGrp="1"/>
          </p:cNvSpPr>
          <p:nvPr>
            <p:ph type="title"/>
          </p:nvPr>
        </p:nvSpPr>
        <p:spPr/>
        <p:txBody>
          <a:bodyPr/>
          <a:lstStyle/>
          <a:p>
            <a:pPr algn="ctr"/>
            <a:r>
              <a:rPr lang="en-US" b="1" dirty="0"/>
              <a:t>Reporting </a:t>
            </a:r>
          </a:p>
        </p:txBody>
      </p:sp>
      <p:sp>
        <p:nvSpPr>
          <p:cNvPr id="3" name="Content Placeholder 2">
            <a:extLst>
              <a:ext uri="{FF2B5EF4-FFF2-40B4-BE49-F238E27FC236}">
                <a16:creationId xmlns:a16="http://schemas.microsoft.com/office/drawing/2014/main" id="{DB0A9730-7F07-405D-A179-6F188C174AB2}"/>
              </a:ext>
            </a:extLst>
          </p:cNvPr>
          <p:cNvSpPr>
            <a:spLocks noGrp="1"/>
          </p:cNvSpPr>
          <p:nvPr>
            <p:ph idx="1"/>
          </p:nvPr>
        </p:nvSpPr>
        <p:spPr/>
        <p:txBody>
          <a:bodyPr/>
          <a:lstStyle/>
          <a:p>
            <a:pPr marL="0" indent="0">
              <a:buNone/>
            </a:pPr>
            <a:r>
              <a:rPr lang="en-US" dirty="0"/>
              <a:t>Added reports to CRM for: </a:t>
            </a:r>
          </a:p>
          <a:p>
            <a:pPr marL="0" indent="0">
              <a:buNone/>
            </a:pPr>
            <a:r>
              <a:rPr lang="en-US" dirty="0"/>
              <a:t>• Individual – Based Programs and Strategies – Number of Persons Served by Age Gender Race Ethnicity </a:t>
            </a:r>
          </a:p>
          <a:p>
            <a:pPr marL="0" indent="0">
              <a:buNone/>
            </a:pPr>
            <a:r>
              <a:rPr lang="en-US" dirty="0"/>
              <a:t>• Population – Based Programs and Strategies – Number of Persons Served by Age Gender Race Ethnicity </a:t>
            </a:r>
          </a:p>
          <a:p>
            <a:pPr marL="0" indent="0">
              <a:buNone/>
            </a:pPr>
            <a:r>
              <a:rPr lang="en-US" dirty="0"/>
              <a:t>• Single Services by Demographic </a:t>
            </a:r>
          </a:p>
          <a:p>
            <a:pPr marL="0" indent="0">
              <a:buNone/>
            </a:pPr>
            <a:r>
              <a:rPr lang="en-US" dirty="0"/>
              <a:t>• Number of Media Likes Views Impressions and Shares </a:t>
            </a:r>
          </a:p>
          <a:p>
            <a:pPr marL="0" indent="0">
              <a:buNone/>
            </a:pPr>
            <a:r>
              <a:rPr lang="en-US" dirty="0"/>
              <a:t>• Prevention Strategy Report (</a:t>
            </a:r>
            <a:r>
              <a:rPr lang="en-US" i="1" dirty="0"/>
              <a:t>DAODAS Staff Only</a:t>
            </a:r>
            <a:r>
              <a:rPr lang="en-US" dirty="0"/>
              <a:t>) </a:t>
            </a:r>
          </a:p>
          <a:p>
            <a:r>
              <a:rPr lang="en-US" dirty="0"/>
              <a:t>More to come….</a:t>
            </a:r>
          </a:p>
          <a:p>
            <a:endParaRPr lang="en-US" dirty="0"/>
          </a:p>
        </p:txBody>
      </p:sp>
    </p:spTree>
    <p:extLst>
      <p:ext uri="{BB962C8B-B14F-4D97-AF65-F5344CB8AC3E}">
        <p14:creationId xmlns:p14="http://schemas.microsoft.com/office/powerpoint/2010/main" val="107992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600C70A-1F2C-4D42-91FA-741E537CC1D9}"/>
              </a:ext>
            </a:extLst>
          </p:cNvPr>
          <p:cNvPicPr>
            <a:picLocks noChangeAspect="1"/>
          </p:cNvPicPr>
          <p:nvPr/>
        </p:nvPicPr>
        <p:blipFill>
          <a:blip r:embed="rId2"/>
          <a:stretch>
            <a:fillRect/>
          </a:stretch>
        </p:blipFill>
        <p:spPr>
          <a:xfrm>
            <a:off x="543208" y="204732"/>
            <a:ext cx="5206788" cy="6448536"/>
          </a:xfrm>
          <a:prstGeom prst="rect">
            <a:avLst/>
          </a:prstGeom>
        </p:spPr>
      </p:pic>
      <p:sp>
        <p:nvSpPr>
          <p:cNvPr id="5" name="Rectangle 4">
            <a:extLst>
              <a:ext uri="{FF2B5EF4-FFF2-40B4-BE49-F238E27FC236}">
                <a16:creationId xmlns:a16="http://schemas.microsoft.com/office/drawing/2014/main" id="{A6D06E32-54BB-477D-80AB-0A739734CAE9}"/>
              </a:ext>
            </a:extLst>
          </p:cNvPr>
          <p:cNvSpPr/>
          <p:nvPr/>
        </p:nvSpPr>
        <p:spPr>
          <a:xfrm>
            <a:off x="6011501" y="651851"/>
            <a:ext cx="5637292" cy="4832092"/>
          </a:xfrm>
          <a:prstGeom prst="rect">
            <a:avLst/>
          </a:prstGeom>
        </p:spPr>
        <p:txBody>
          <a:bodyPr wrap="square">
            <a:spAutoFit/>
          </a:bodyPr>
          <a:lstStyle/>
          <a:p>
            <a:r>
              <a:rPr lang="en-US" sz="2800" dirty="0"/>
              <a:t>For each report, select the date range using the canned Year and Reporting Period OR uncheck the boxes for Override Start Date and Override End to select dates for ad hoc reporting.</a:t>
            </a:r>
          </a:p>
          <a:p>
            <a:r>
              <a:rPr lang="en-US" sz="2800" dirty="0"/>
              <a:t>• Select from the remaining filter criteria (varies by report) and then click View Report to see the results.</a:t>
            </a:r>
          </a:p>
          <a:p>
            <a:r>
              <a:rPr lang="en-US" sz="2800" dirty="0"/>
              <a:t>• Click the Save icon to download the report. Adobe (PDF) file is recommended</a:t>
            </a:r>
          </a:p>
        </p:txBody>
      </p:sp>
    </p:spTree>
    <p:extLst>
      <p:ext uri="{BB962C8B-B14F-4D97-AF65-F5344CB8AC3E}">
        <p14:creationId xmlns:p14="http://schemas.microsoft.com/office/powerpoint/2010/main" val="3634294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EAB7679B-7FE2-448C-8480-0996E3E48B0F}"/>
              </a:ext>
            </a:extLst>
          </p:cNvPr>
          <p:cNvPicPr>
            <a:picLocks noChangeAspect="1"/>
          </p:cNvPicPr>
          <p:nvPr/>
        </p:nvPicPr>
        <p:blipFill>
          <a:blip r:embed="rId2"/>
          <a:stretch>
            <a:fillRect/>
          </a:stretch>
        </p:blipFill>
        <p:spPr>
          <a:xfrm>
            <a:off x="643467" y="1244999"/>
            <a:ext cx="10905066" cy="4368002"/>
          </a:xfrm>
          <a:prstGeom prst="rect">
            <a:avLst/>
          </a:prstGeom>
        </p:spPr>
      </p:pic>
    </p:spTree>
    <p:extLst>
      <p:ext uri="{BB962C8B-B14F-4D97-AF65-F5344CB8AC3E}">
        <p14:creationId xmlns:p14="http://schemas.microsoft.com/office/powerpoint/2010/main" val="571122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60794F1-1D08-4BA5-883E-25D966C66D49}"/>
              </a:ext>
            </a:extLst>
          </p:cNvPr>
          <p:cNvSpPr/>
          <p:nvPr/>
        </p:nvSpPr>
        <p:spPr>
          <a:xfrm>
            <a:off x="2871143" y="3264737"/>
            <a:ext cx="6680263" cy="646331"/>
          </a:xfrm>
          <a:prstGeom prst="rect">
            <a:avLst/>
          </a:prstGeom>
        </p:spPr>
        <p:txBody>
          <a:bodyPr wrap="square">
            <a:spAutoFit/>
          </a:bodyPr>
          <a:lstStyle/>
          <a:p>
            <a:pPr marL="457200" marR="0">
              <a:spcBef>
                <a:spcPts val="0"/>
              </a:spcBef>
              <a:spcAft>
                <a:spcPts val="0"/>
              </a:spcAft>
            </a:pPr>
            <a:endParaRPr lang="en-US" b="1" dirty="0">
              <a:latin typeface="Calibri" panose="020F0502020204030204" pitchFamily="34" charset="0"/>
              <a:ea typeface="Calibri" panose="020F0502020204030204" pitchFamily="34" charset="0"/>
            </a:endParaRPr>
          </a:p>
          <a:p>
            <a:pPr marL="457200" marR="0">
              <a:spcBef>
                <a:spcPts val="0"/>
              </a:spcBef>
              <a:spcAft>
                <a:spcPts val="0"/>
              </a:spcAft>
            </a:pPr>
            <a:endParaRPr lang="en-US" dirty="0">
              <a:latin typeface="Calibri" panose="020F0502020204030204" pitchFamily="34" charset="0"/>
              <a:ea typeface="Calibri" panose="020F0502020204030204" pitchFamily="34" charset="0"/>
            </a:endParaRPr>
          </a:p>
        </p:txBody>
      </p:sp>
      <p:sp>
        <p:nvSpPr>
          <p:cNvPr id="2" name="Title 1">
            <a:extLst>
              <a:ext uri="{FF2B5EF4-FFF2-40B4-BE49-F238E27FC236}">
                <a16:creationId xmlns:a16="http://schemas.microsoft.com/office/drawing/2014/main" id="{4DE0EADE-3579-4AB5-B81E-3CCFA334F52B}"/>
              </a:ext>
            </a:extLst>
          </p:cNvPr>
          <p:cNvSpPr>
            <a:spLocks noGrp="1"/>
          </p:cNvSpPr>
          <p:nvPr>
            <p:ph type="ctrTitle"/>
          </p:nvPr>
        </p:nvSpPr>
        <p:spPr>
          <a:xfrm>
            <a:off x="1969478" y="877137"/>
            <a:ext cx="9144000" cy="2387600"/>
          </a:xfrm>
        </p:spPr>
        <p:txBody>
          <a:bodyPr>
            <a:normAutofit fontScale="90000"/>
          </a:bodyPr>
          <a:lstStyle/>
          <a:p>
            <a:pPr algn="ctr"/>
            <a:r>
              <a:rPr lang="en-US" dirty="0"/>
              <a:t>Demonstration</a:t>
            </a:r>
            <a:br>
              <a:rPr lang="en-US" dirty="0"/>
            </a:br>
            <a:br>
              <a:rPr lang="en-US" dirty="0"/>
            </a:br>
            <a:endParaRPr lang="en-US" dirty="0"/>
          </a:p>
        </p:txBody>
      </p:sp>
    </p:spTree>
    <p:extLst>
      <p:ext uri="{BB962C8B-B14F-4D97-AF65-F5344CB8AC3E}">
        <p14:creationId xmlns:p14="http://schemas.microsoft.com/office/powerpoint/2010/main" val="936036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1EC30-7F9D-4C16-80A9-B6E7D9AF4CF7}"/>
              </a:ext>
            </a:extLst>
          </p:cNvPr>
          <p:cNvSpPr>
            <a:spLocks noGrp="1"/>
          </p:cNvSpPr>
          <p:nvPr>
            <p:ph type="title"/>
          </p:nvPr>
        </p:nvSpPr>
        <p:spPr>
          <a:xfrm>
            <a:off x="838200" y="18255"/>
            <a:ext cx="10515600" cy="1325563"/>
          </a:xfrm>
        </p:spPr>
        <p:txBody>
          <a:bodyPr/>
          <a:lstStyle/>
          <a:p>
            <a:pPr algn="ctr"/>
            <a:br>
              <a:rPr lang="en-US" dirty="0"/>
            </a:br>
            <a:r>
              <a:rPr lang="pt-BR" dirty="0"/>
              <a:t> </a:t>
            </a:r>
            <a:r>
              <a:rPr lang="pt-BR" b="1" dirty="0"/>
              <a:t>DAODAS Prevention Portal Updates</a:t>
            </a:r>
            <a:endParaRPr lang="en-US" b="1" dirty="0"/>
          </a:p>
        </p:txBody>
      </p:sp>
      <p:sp>
        <p:nvSpPr>
          <p:cNvPr id="3" name="Content Placeholder 2">
            <a:extLst>
              <a:ext uri="{FF2B5EF4-FFF2-40B4-BE49-F238E27FC236}">
                <a16:creationId xmlns:a16="http://schemas.microsoft.com/office/drawing/2014/main" id="{4E147778-CA49-4DEB-B6B8-0B1AF3B12C7A}"/>
              </a:ext>
            </a:extLst>
          </p:cNvPr>
          <p:cNvSpPr>
            <a:spLocks noGrp="1"/>
          </p:cNvSpPr>
          <p:nvPr>
            <p:ph idx="1"/>
          </p:nvPr>
        </p:nvSpPr>
        <p:spPr>
          <a:xfrm>
            <a:off x="461727" y="1475715"/>
            <a:ext cx="10892073" cy="4701248"/>
          </a:xfrm>
        </p:spPr>
        <p:txBody>
          <a:bodyPr/>
          <a:lstStyle/>
          <a:p>
            <a:pPr marL="0" indent="0">
              <a:buNone/>
            </a:pPr>
            <a:r>
              <a:rPr lang="en-US" sz="2400" dirty="0"/>
              <a:t>My Forms Update </a:t>
            </a:r>
          </a:p>
          <a:p>
            <a:pPr marL="0" indent="0">
              <a:buNone/>
            </a:pPr>
            <a:r>
              <a:rPr lang="en-US" sz="2400" dirty="0"/>
              <a:t>• Added Date and Time to My Forms. </a:t>
            </a:r>
          </a:p>
          <a:p>
            <a:pPr marL="0" indent="0">
              <a:buNone/>
            </a:pPr>
            <a:r>
              <a:rPr lang="en-US" sz="2400" dirty="0"/>
              <a:t>• Set Submission ID as the clickable attribute to open the form. </a:t>
            </a:r>
          </a:p>
          <a:p>
            <a:pPr marL="0" indent="0">
              <a:buNone/>
            </a:pPr>
            <a:r>
              <a:rPr lang="en-US" sz="2400" dirty="0"/>
              <a:t>• Updated Submitted Date to date only. </a:t>
            </a:r>
          </a:p>
          <a:p>
            <a:endParaRPr lang="en-US" dirty="0"/>
          </a:p>
        </p:txBody>
      </p:sp>
      <p:pic>
        <p:nvPicPr>
          <p:cNvPr id="4" name="Picture 3">
            <a:extLst>
              <a:ext uri="{FF2B5EF4-FFF2-40B4-BE49-F238E27FC236}">
                <a16:creationId xmlns:a16="http://schemas.microsoft.com/office/drawing/2014/main" id="{1D3B7D5D-EE59-485C-B61B-83B61C269461}"/>
              </a:ext>
            </a:extLst>
          </p:cNvPr>
          <p:cNvPicPr>
            <a:picLocks noChangeAspect="1"/>
          </p:cNvPicPr>
          <p:nvPr/>
        </p:nvPicPr>
        <p:blipFill>
          <a:blip r:embed="rId2"/>
          <a:stretch>
            <a:fillRect/>
          </a:stretch>
        </p:blipFill>
        <p:spPr>
          <a:xfrm>
            <a:off x="2494648" y="3237193"/>
            <a:ext cx="7456201" cy="3071667"/>
          </a:xfrm>
          <a:prstGeom prst="rect">
            <a:avLst/>
          </a:prstGeom>
        </p:spPr>
      </p:pic>
    </p:spTree>
    <p:extLst>
      <p:ext uri="{BB962C8B-B14F-4D97-AF65-F5344CB8AC3E}">
        <p14:creationId xmlns:p14="http://schemas.microsoft.com/office/powerpoint/2010/main" val="834830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7FF8C-E2A2-414C-97F4-A043C46C326A}"/>
              </a:ext>
            </a:extLst>
          </p:cNvPr>
          <p:cNvSpPr>
            <a:spLocks noGrp="1"/>
          </p:cNvSpPr>
          <p:nvPr>
            <p:ph type="title"/>
          </p:nvPr>
        </p:nvSpPr>
        <p:spPr>
          <a:xfrm>
            <a:off x="838200" y="552261"/>
            <a:ext cx="10659700" cy="706171"/>
          </a:xfrm>
        </p:spPr>
        <p:txBody>
          <a:bodyPr>
            <a:normAutofit fontScale="90000"/>
          </a:bodyPr>
          <a:lstStyle/>
          <a:p>
            <a:r>
              <a:rPr lang="en-US" b="1" dirty="0"/>
              <a:t>Prevention Portal Submission View Update in GMS </a:t>
            </a:r>
            <a:br>
              <a:rPr lang="en-US" dirty="0"/>
            </a:br>
            <a:endParaRPr lang="en-US" dirty="0"/>
          </a:p>
        </p:txBody>
      </p:sp>
      <p:sp>
        <p:nvSpPr>
          <p:cNvPr id="3" name="Content Placeholder 2">
            <a:extLst>
              <a:ext uri="{FF2B5EF4-FFF2-40B4-BE49-F238E27FC236}">
                <a16:creationId xmlns:a16="http://schemas.microsoft.com/office/drawing/2014/main" id="{4021BE09-25B2-4079-BBC2-07454E407075}"/>
              </a:ext>
            </a:extLst>
          </p:cNvPr>
          <p:cNvSpPr>
            <a:spLocks noGrp="1"/>
          </p:cNvSpPr>
          <p:nvPr>
            <p:ph idx="1"/>
          </p:nvPr>
        </p:nvSpPr>
        <p:spPr>
          <a:xfrm>
            <a:off x="838200" y="1258432"/>
            <a:ext cx="10515600" cy="4918531"/>
          </a:xfrm>
        </p:spPr>
        <p:txBody>
          <a:bodyPr/>
          <a:lstStyle/>
          <a:p>
            <a:r>
              <a:rPr lang="en-US" dirty="0"/>
              <a:t>Updated the configuration to only list submissions related to the user’s Contact Organization</a:t>
            </a:r>
          </a:p>
        </p:txBody>
      </p:sp>
      <p:pic>
        <p:nvPicPr>
          <p:cNvPr id="4" name="Picture 3">
            <a:extLst>
              <a:ext uri="{FF2B5EF4-FFF2-40B4-BE49-F238E27FC236}">
                <a16:creationId xmlns:a16="http://schemas.microsoft.com/office/drawing/2014/main" id="{9AFF7352-B212-4F9F-A841-EEC96CC68AA4}"/>
              </a:ext>
            </a:extLst>
          </p:cNvPr>
          <p:cNvPicPr>
            <a:picLocks noChangeAspect="1"/>
          </p:cNvPicPr>
          <p:nvPr/>
        </p:nvPicPr>
        <p:blipFill>
          <a:blip r:embed="rId2"/>
          <a:stretch>
            <a:fillRect/>
          </a:stretch>
        </p:blipFill>
        <p:spPr>
          <a:xfrm>
            <a:off x="1874266" y="2213536"/>
            <a:ext cx="8443468" cy="4341173"/>
          </a:xfrm>
          <a:prstGeom prst="rect">
            <a:avLst/>
          </a:prstGeom>
        </p:spPr>
      </p:pic>
    </p:spTree>
    <p:extLst>
      <p:ext uri="{BB962C8B-B14F-4D97-AF65-F5344CB8AC3E}">
        <p14:creationId xmlns:p14="http://schemas.microsoft.com/office/powerpoint/2010/main" val="645150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721A7-9624-42DF-B97B-9387F55F33A2}"/>
              </a:ext>
            </a:extLst>
          </p:cNvPr>
          <p:cNvSpPr>
            <a:spLocks noGrp="1"/>
          </p:cNvSpPr>
          <p:nvPr>
            <p:ph type="title"/>
          </p:nvPr>
        </p:nvSpPr>
        <p:spPr>
          <a:xfrm>
            <a:off x="838200" y="112214"/>
            <a:ext cx="10515600" cy="1325563"/>
          </a:xfrm>
        </p:spPr>
        <p:txBody>
          <a:bodyPr/>
          <a:lstStyle/>
          <a:p>
            <a:r>
              <a:rPr lang="en-US" b="1" dirty="0"/>
              <a:t>Prevention Portal Form Controls</a:t>
            </a:r>
          </a:p>
        </p:txBody>
      </p:sp>
      <p:sp>
        <p:nvSpPr>
          <p:cNvPr id="3" name="Content Placeholder 2">
            <a:extLst>
              <a:ext uri="{FF2B5EF4-FFF2-40B4-BE49-F238E27FC236}">
                <a16:creationId xmlns:a16="http://schemas.microsoft.com/office/drawing/2014/main" id="{02E670CC-833E-42C0-9970-8BFDE800257A}"/>
              </a:ext>
            </a:extLst>
          </p:cNvPr>
          <p:cNvSpPr>
            <a:spLocks noGrp="1"/>
          </p:cNvSpPr>
          <p:nvPr>
            <p:ph idx="1"/>
          </p:nvPr>
        </p:nvSpPr>
        <p:spPr>
          <a:xfrm>
            <a:off x="715224" y="1412341"/>
            <a:ext cx="10638576" cy="4764622"/>
          </a:xfrm>
        </p:spPr>
        <p:txBody>
          <a:bodyPr/>
          <a:lstStyle/>
          <a:p>
            <a:r>
              <a:rPr lang="en-US" dirty="0"/>
              <a:t>Added control to lock/unlock Grant, Objective and Performance Measure to direct users to complete fields in sequential order so that the data structure and integrity are maintained. </a:t>
            </a:r>
          </a:p>
          <a:p>
            <a:r>
              <a:rPr lang="en-US" dirty="0"/>
              <a:t>Organization &gt; Grant &gt; Objective &gt; Performance Measure </a:t>
            </a:r>
          </a:p>
          <a:p>
            <a:r>
              <a:rPr lang="en-US" b="1" dirty="0"/>
              <a:t>Clearing out a “parent” field value automatically clears the child field values. </a:t>
            </a:r>
            <a:endParaRPr lang="en-US" dirty="0"/>
          </a:p>
          <a:p>
            <a:endParaRPr lang="en-US" dirty="0"/>
          </a:p>
        </p:txBody>
      </p:sp>
      <p:pic>
        <p:nvPicPr>
          <p:cNvPr id="4" name="Picture 3">
            <a:extLst>
              <a:ext uri="{FF2B5EF4-FFF2-40B4-BE49-F238E27FC236}">
                <a16:creationId xmlns:a16="http://schemas.microsoft.com/office/drawing/2014/main" id="{194C4D34-8318-4B75-8A84-47E17A743D9A}"/>
              </a:ext>
            </a:extLst>
          </p:cNvPr>
          <p:cNvPicPr>
            <a:picLocks noChangeAspect="1"/>
          </p:cNvPicPr>
          <p:nvPr/>
        </p:nvPicPr>
        <p:blipFill>
          <a:blip r:embed="rId2"/>
          <a:stretch>
            <a:fillRect/>
          </a:stretch>
        </p:blipFill>
        <p:spPr>
          <a:xfrm>
            <a:off x="3259248" y="3942609"/>
            <a:ext cx="4906978" cy="2419025"/>
          </a:xfrm>
          <a:prstGeom prst="rect">
            <a:avLst/>
          </a:prstGeom>
        </p:spPr>
      </p:pic>
    </p:spTree>
    <p:extLst>
      <p:ext uri="{BB962C8B-B14F-4D97-AF65-F5344CB8AC3E}">
        <p14:creationId xmlns:p14="http://schemas.microsoft.com/office/powerpoint/2010/main" val="1000556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85320AC-26D8-4026-8083-F5BB4CADCD97}"/>
              </a:ext>
            </a:extLst>
          </p:cNvPr>
          <p:cNvPicPr>
            <a:picLocks noChangeAspect="1"/>
          </p:cNvPicPr>
          <p:nvPr/>
        </p:nvPicPr>
        <p:blipFill>
          <a:blip r:embed="rId2"/>
          <a:stretch>
            <a:fillRect/>
          </a:stretch>
        </p:blipFill>
        <p:spPr>
          <a:xfrm>
            <a:off x="290714" y="260306"/>
            <a:ext cx="6018543" cy="3017047"/>
          </a:xfrm>
          <a:prstGeom prst="rect">
            <a:avLst/>
          </a:prstGeom>
        </p:spPr>
      </p:pic>
      <p:pic>
        <p:nvPicPr>
          <p:cNvPr id="5" name="Picture 4">
            <a:extLst>
              <a:ext uri="{FF2B5EF4-FFF2-40B4-BE49-F238E27FC236}">
                <a16:creationId xmlns:a16="http://schemas.microsoft.com/office/drawing/2014/main" id="{1C90EA42-493D-4100-89C2-B41532BEB0E3}"/>
              </a:ext>
            </a:extLst>
          </p:cNvPr>
          <p:cNvPicPr>
            <a:picLocks noChangeAspect="1"/>
          </p:cNvPicPr>
          <p:nvPr/>
        </p:nvPicPr>
        <p:blipFill>
          <a:blip r:embed="rId3"/>
          <a:stretch>
            <a:fillRect/>
          </a:stretch>
        </p:blipFill>
        <p:spPr>
          <a:xfrm>
            <a:off x="290714" y="3689944"/>
            <a:ext cx="5937686" cy="2907750"/>
          </a:xfrm>
          <a:prstGeom prst="rect">
            <a:avLst/>
          </a:prstGeom>
        </p:spPr>
      </p:pic>
      <p:pic>
        <p:nvPicPr>
          <p:cNvPr id="6" name="Picture 5">
            <a:extLst>
              <a:ext uri="{FF2B5EF4-FFF2-40B4-BE49-F238E27FC236}">
                <a16:creationId xmlns:a16="http://schemas.microsoft.com/office/drawing/2014/main" id="{5B0E7B89-1AEC-4194-925B-6354BCC6AA18}"/>
              </a:ext>
            </a:extLst>
          </p:cNvPr>
          <p:cNvPicPr>
            <a:picLocks noChangeAspect="1"/>
          </p:cNvPicPr>
          <p:nvPr/>
        </p:nvPicPr>
        <p:blipFill>
          <a:blip r:embed="rId4"/>
          <a:stretch>
            <a:fillRect/>
          </a:stretch>
        </p:blipFill>
        <p:spPr>
          <a:xfrm>
            <a:off x="6586485" y="2077466"/>
            <a:ext cx="5314801" cy="2703067"/>
          </a:xfrm>
          <a:prstGeom prst="rect">
            <a:avLst/>
          </a:prstGeom>
        </p:spPr>
      </p:pic>
    </p:spTree>
    <p:extLst>
      <p:ext uri="{BB962C8B-B14F-4D97-AF65-F5344CB8AC3E}">
        <p14:creationId xmlns:p14="http://schemas.microsoft.com/office/powerpoint/2010/main" val="638101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38096-4E42-4027-810C-5A076FAD96DD}"/>
              </a:ext>
            </a:extLst>
          </p:cNvPr>
          <p:cNvSpPr>
            <a:spLocks noGrp="1"/>
          </p:cNvSpPr>
          <p:nvPr>
            <p:ph type="title"/>
          </p:nvPr>
        </p:nvSpPr>
        <p:spPr>
          <a:xfrm>
            <a:off x="838200" y="175003"/>
            <a:ext cx="10515600" cy="1325563"/>
          </a:xfrm>
        </p:spPr>
        <p:txBody>
          <a:bodyPr/>
          <a:lstStyle/>
          <a:p>
            <a:r>
              <a:rPr lang="en-US" b="1" dirty="0"/>
              <a:t>Attachment Feature Enhancement </a:t>
            </a:r>
          </a:p>
        </p:txBody>
      </p:sp>
      <p:sp>
        <p:nvSpPr>
          <p:cNvPr id="3" name="Content Placeholder 2">
            <a:extLst>
              <a:ext uri="{FF2B5EF4-FFF2-40B4-BE49-F238E27FC236}">
                <a16:creationId xmlns:a16="http://schemas.microsoft.com/office/drawing/2014/main" id="{C16CA7DB-80B7-40A2-9FD9-75D4D9C50CBD}"/>
              </a:ext>
            </a:extLst>
          </p:cNvPr>
          <p:cNvSpPr>
            <a:spLocks noGrp="1"/>
          </p:cNvSpPr>
          <p:nvPr>
            <p:ph idx="1"/>
          </p:nvPr>
        </p:nvSpPr>
        <p:spPr/>
        <p:txBody>
          <a:bodyPr>
            <a:normAutofit fontScale="92500" lnSpcReduction="10000"/>
          </a:bodyPr>
          <a:lstStyle/>
          <a:p>
            <a:r>
              <a:rPr lang="en-US" dirty="0"/>
              <a:t>Added visibility of attachments to the Community-Based Processes forms captured below. </a:t>
            </a:r>
          </a:p>
          <a:p>
            <a:endParaRPr lang="en-US" dirty="0"/>
          </a:p>
          <a:p>
            <a:endParaRPr lang="en-US" dirty="0"/>
          </a:p>
          <a:p>
            <a:pPr marL="0" indent="0">
              <a:buNone/>
            </a:pPr>
            <a:r>
              <a:rPr lang="en-US" dirty="0"/>
              <a:t>To attach multiple documents to a form </a:t>
            </a:r>
          </a:p>
          <a:p>
            <a:pPr marL="0" indent="0">
              <a:buNone/>
            </a:pPr>
            <a:r>
              <a:rPr lang="en-US" dirty="0"/>
              <a:t>1. Select Choose Files. </a:t>
            </a:r>
          </a:p>
          <a:p>
            <a:pPr marL="0" indent="0">
              <a:buNone/>
            </a:pPr>
            <a:r>
              <a:rPr lang="en-US" dirty="0"/>
              <a:t>2. Use Shift + Click to select multiple documents. </a:t>
            </a:r>
          </a:p>
          <a:p>
            <a:pPr marL="0" indent="0">
              <a:buNone/>
            </a:pPr>
            <a:r>
              <a:rPr lang="en-US" dirty="0"/>
              <a:t>3. Click Open. </a:t>
            </a:r>
          </a:p>
          <a:p>
            <a:pPr marL="0" indent="0">
              <a:buNone/>
            </a:pPr>
            <a:r>
              <a:rPr lang="en-US" dirty="0"/>
              <a:t>4. The file attachment count is displayed. </a:t>
            </a:r>
          </a:p>
          <a:p>
            <a:pPr marL="0" indent="0">
              <a:buNone/>
            </a:pPr>
            <a:r>
              <a:rPr lang="en-US" dirty="0"/>
              <a:t>5. Click Save to view the attachments. </a:t>
            </a:r>
          </a:p>
          <a:p>
            <a:endParaRPr lang="en-US" dirty="0"/>
          </a:p>
        </p:txBody>
      </p:sp>
      <p:pic>
        <p:nvPicPr>
          <p:cNvPr id="4" name="Picture 3">
            <a:extLst>
              <a:ext uri="{FF2B5EF4-FFF2-40B4-BE49-F238E27FC236}">
                <a16:creationId xmlns:a16="http://schemas.microsoft.com/office/drawing/2014/main" id="{AA1BA203-0896-4980-88DC-3A4EA1C77D52}"/>
              </a:ext>
            </a:extLst>
          </p:cNvPr>
          <p:cNvPicPr>
            <a:picLocks noChangeAspect="1"/>
          </p:cNvPicPr>
          <p:nvPr/>
        </p:nvPicPr>
        <p:blipFill>
          <a:blip r:embed="rId2"/>
          <a:stretch>
            <a:fillRect/>
          </a:stretch>
        </p:blipFill>
        <p:spPr>
          <a:xfrm>
            <a:off x="3853004" y="2409207"/>
            <a:ext cx="3851495" cy="920669"/>
          </a:xfrm>
          <a:prstGeom prst="rect">
            <a:avLst/>
          </a:prstGeom>
        </p:spPr>
      </p:pic>
    </p:spTree>
    <p:extLst>
      <p:ext uri="{BB962C8B-B14F-4D97-AF65-F5344CB8AC3E}">
        <p14:creationId xmlns:p14="http://schemas.microsoft.com/office/powerpoint/2010/main" val="2237415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7240B25-C2E9-48A0-A110-177ABF551B54}"/>
              </a:ext>
            </a:extLst>
          </p:cNvPr>
          <p:cNvPicPr>
            <a:picLocks noChangeAspect="1"/>
          </p:cNvPicPr>
          <p:nvPr/>
        </p:nvPicPr>
        <p:blipFill>
          <a:blip r:embed="rId2"/>
          <a:stretch>
            <a:fillRect/>
          </a:stretch>
        </p:blipFill>
        <p:spPr>
          <a:xfrm>
            <a:off x="525101" y="302563"/>
            <a:ext cx="3282107" cy="1709564"/>
          </a:xfrm>
          <a:prstGeom prst="rect">
            <a:avLst/>
          </a:prstGeom>
        </p:spPr>
      </p:pic>
      <p:pic>
        <p:nvPicPr>
          <p:cNvPr id="5" name="Picture 4">
            <a:extLst>
              <a:ext uri="{FF2B5EF4-FFF2-40B4-BE49-F238E27FC236}">
                <a16:creationId xmlns:a16="http://schemas.microsoft.com/office/drawing/2014/main" id="{5218455C-208E-4522-9BE8-ECF83F5A429A}"/>
              </a:ext>
            </a:extLst>
          </p:cNvPr>
          <p:cNvPicPr>
            <a:picLocks noChangeAspect="1"/>
          </p:cNvPicPr>
          <p:nvPr/>
        </p:nvPicPr>
        <p:blipFill>
          <a:blip r:embed="rId3"/>
          <a:stretch>
            <a:fillRect/>
          </a:stretch>
        </p:blipFill>
        <p:spPr>
          <a:xfrm>
            <a:off x="3589787" y="1399140"/>
            <a:ext cx="5211601" cy="3446734"/>
          </a:xfrm>
          <a:prstGeom prst="rect">
            <a:avLst/>
          </a:prstGeom>
        </p:spPr>
      </p:pic>
      <p:pic>
        <p:nvPicPr>
          <p:cNvPr id="6" name="Picture 5">
            <a:extLst>
              <a:ext uri="{FF2B5EF4-FFF2-40B4-BE49-F238E27FC236}">
                <a16:creationId xmlns:a16="http://schemas.microsoft.com/office/drawing/2014/main" id="{2DCE2C2C-2692-4986-90AE-45BD7A42ED8D}"/>
              </a:ext>
            </a:extLst>
          </p:cNvPr>
          <p:cNvPicPr>
            <a:picLocks noChangeAspect="1"/>
          </p:cNvPicPr>
          <p:nvPr/>
        </p:nvPicPr>
        <p:blipFill>
          <a:blip r:embed="rId4"/>
          <a:stretch>
            <a:fillRect/>
          </a:stretch>
        </p:blipFill>
        <p:spPr>
          <a:xfrm>
            <a:off x="9389256" y="4472096"/>
            <a:ext cx="2476818" cy="1552010"/>
          </a:xfrm>
          <a:prstGeom prst="rect">
            <a:avLst/>
          </a:prstGeom>
        </p:spPr>
      </p:pic>
    </p:spTree>
    <p:extLst>
      <p:ext uri="{BB962C8B-B14F-4D97-AF65-F5344CB8AC3E}">
        <p14:creationId xmlns:p14="http://schemas.microsoft.com/office/powerpoint/2010/main" val="2396834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B24276B-D319-4E22-9B0A-F8E7A41000EE}"/>
              </a:ext>
            </a:extLst>
          </p:cNvPr>
          <p:cNvSpPr/>
          <p:nvPr/>
        </p:nvSpPr>
        <p:spPr>
          <a:xfrm>
            <a:off x="540189" y="208726"/>
            <a:ext cx="9463889" cy="830997"/>
          </a:xfrm>
          <a:prstGeom prst="rect">
            <a:avLst/>
          </a:prstGeom>
        </p:spPr>
        <p:txBody>
          <a:bodyPr wrap="square">
            <a:spAutoFit/>
          </a:bodyPr>
          <a:lstStyle/>
          <a:p>
            <a:r>
              <a:rPr lang="en-US" sz="2400" dirty="0"/>
              <a:t>Attachments are visible after clicking Save the first time to set the form status to DRAFT.</a:t>
            </a:r>
          </a:p>
        </p:txBody>
      </p:sp>
      <p:pic>
        <p:nvPicPr>
          <p:cNvPr id="5" name="Picture 4">
            <a:extLst>
              <a:ext uri="{FF2B5EF4-FFF2-40B4-BE49-F238E27FC236}">
                <a16:creationId xmlns:a16="http://schemas.microsoft.com/office/drawing/2014/main" id="{12211E0A-E65B-4B4C-ADEF-E4FC1CACBDBE}"/>
              </a:ext>
            </a:extLst>
          </p:cNvPr>
          <p:cNvPicPr>
            <a:picLocks noChangeAspect="1"/>
          </p:cNvPicPr>
          <p:nvPr/>
        </p:nvPicPr>
        <p:blipFill>
          <a:blip r:embed="rId2"/>
          <a:stretch>
            <a:fillRect/>
          </a:stretch>
        </p:blipFill>
        <p:spPr>
          <a:xfrm>
            <a:off x="3799440" y="820696"/>
            <a:ext cx="4170625" cy="2908566"/>
          </a:xfrm>
          <a:prstGeom prst="rect">
            <a:avLst/>
          </a:prstGeom>
        </p:spPr>
      </p:pic>
      <p:sp>
        <p:nvSpPr>
          <p:cNvPr id="6" name="Rectangle 5">
            <a:extLst>
              <a:ext uri="{FF2B5EF4-FFF2-40B4-BE49-F238E27FC236}">
                <a16:creationId xmlns:a16="http://schemas.microsoft.com/office/drawing/2014/main" id="{25F1CD1B-64F0-4CD3-B54F-4F7EC1C9CFB0}"/>
              </a:ext>
            </a:extLst>
          </p:cNvPr>
          <p:cNvSpPr/>
          <p:nvPr/>
        </p:nvSpPr>
        <p:spPr>
          <a:xfrm>
            <a:off x="679010" y="3902044"/>
            <a:ext cx="8914646" cy="830997"/>
          </a:xfrm>
          <a:prstGeom prst="rect">
            <a:avLst/>
          </a:prstGeom>
        </p:spPr>
        <p:txBody>
          <a:bodyPr wrap="square">
            <a:spAutoFit/>
          </a:bodyPr>
          <a:lstStyle/>
          <a:p>
            <a:r>
              <a:rPr lang="en-US" sz="2400" dirty="0"/>
              <a:t>Delete option is available to remove attachments for forms in DRAFT status.</a:t>
            </a:r>
          </a:p>
        </p:txBody>
      </p:sp>
      <p:pic>
        <p:nvPicPr>
          <p:cNvPr id="7" name="Picture 6">
            <a:extLst>
              <a:ext uri="{FF2B5EF4-FFF2-40B4-BE49-F238E27FC236}">
                <a16:creationId xmlns:a16="http://schemas.microsoft.com/office/drawing/2014/main" id="{E33D5278-206A-4397-8E13-50219698FBE1}"/>
              </a:ext>
            </a:extLst>
          </p:cNvPr>
          <p:cNvPicPr>
            <a:picLocks noChangeAspect="1"/>
          </p:cNvPicPr>
          <p:nvPr/>
        </p:nvPicPr>
        <p:blipFill>
          <a:blip r:embed="rId3"/>
          <a:stretch>
            <a:fillRect/>
          </a:stretch>
        </p:blipFill>
        <p:spPr>
          <a:xfrm>
            <a:off x="3066109" y="4981032"/>
            <a:ext cx="4721401" cy="1332134"/>
          </a:xfrm>
          <a:prstGeom prst="rect">
            <a:avLst/>
          </a:prstGeom>
        </p:spPr>
      </p:pic>
    </p:spTree>
    <p:extLst>
      <p:ext uri="{BB962C8B-B14F-4D97-AF65-F5344CB8AC3E}">
        <p14:creationId xmlns:p14="http://schemas.microsoft.com/office/powerpoint/2010/main" val="2791596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1F61F5F-4B3B-4800-B39E-21FADC40A4F8}"/>
              </a:ext>
            </a:extLst>
          </p:cNvPr>
          <p:cNvPicPr>
            <a:picLocks noChangeAspect="1"/>
          </p:cNvPicPr>
          <p:nvPr/>
        </p:nvPicPr>
        <p:blipFill>
          <a:blip r:embed="rId2"/>
          <a:stretch>
            <a:fillRect/>
          </a:stretch>
        </p:blipFill>
        <p:spPr>
          <a:xfrm>
            <a:off x="3863458" y="1029848"/>
            <a:ext cx="4902001" cy="2082267"/>
          </a:xfrm>
          <a:prstGeom prst="rect">
            <a:avLst/>
          </a:prstGeom>
        </p:spPr>
      </p:pic>
      <p:sp>
        <p:nvSpPr>
          <p:cNvPr id="5" name="Rectangle 4">
            <a:extLst>
              <a:ext uri="{FF2B5EF4-FFF2-40B4-BE49-F238E27FC236}">
                <a16:creationId xmlns:a16="http://schemas.microsoft.com/office/drawing/2014/main" id="{90BD67A4-1576-4085-82AF-B71143B89707}"/>
              </a:ext>
            </a:extLst>
          </p:cNvPr>
          <p:cNvSpPr/>
          <p:nvPr/>
        </p:nvSpPr>
        <p:spPr>
          <a:xfrm>
            <a:off x="1023042" y="380245"/>
            <a:ext cx="9143999" cy="461665"/>
          </a:xfrm>
          <a:prstGeom prst="rect">
            <a:avLst/>
          </a:prstGeom>
        </p:spPr>
        <p:txBody>
          <a:bodyPr wrap="square">
            <a:spAutoFit/>
          </a:bodyPr>
          <a:lstStyle/>
          <a:p>
            <a:r>
              <a:rPr lang="en-US" sz="2400" dirty="0"/>
              <a:t>Once a form is submitted, attachments cannot be deleted.</a:t>
            </a:r>
          </a:p>
        </p:txBody>
      </p:sp>
      <p:sp>
        <p:nvSpPr>
          <p:cNvPr id="6" name="Rectangle 5">
            <a:extLst>
              <a:ext uri="{FF2B5EF4-FFF2-40B4-BE49-F238E27FC236}">
                <a16:creationId xmlns:a16="http://schemas.microsoft.com/office/drawing/2014/main" id="{9645324C-AA07-4255-AE21-7D6FB90E1065}"/>
              </a:ext>
            </a:extLst>
          </p:cNvPr>
          <p:cNvSpPr/>
          <p:nvPr/>
        </p:nvSpPr>
        <p:spPr>
          <a:xfrm>
            <a:off x="950614" y="3429000"/>
            <a:ext cx="10230416" cy="830997"/>
          </a:xfrm>
          <a:prstGeom prst="rect">
            <a:avLst/>
          </a:prstGeom>
        </p:spPr>
        <p:txBody>
          <a:bodyPr wrap="square">
            <a:spAutoFit/>
          </a:bodyPr>
          <a:lstStyle/>
          <a:p>
            <a:r>
              <a:rPr lang="en-US" sz="2400" b="1" dirty="0">
                <a:solidFill>
                  <a:srgbClr val="0000FF"/>
                </a:solidFill>
                <a:latin typeface="Calibri" panose="020F0502020204030204" pitchFamily="34" charset="0"/>
              </a:rPr>
              <a:t>NOTE: Portal users within the same organization can add attachments to each other’s submissions, but they cannot delete attachments added by other users. </a:t>
            </a:r>
            <a:endParaRPr lang="en-US" sz="2400" dirty="0"/>
          </a:p>
        </p:txBody>
      </p:sp>
    </p:spTree>
    <p:extLst>
      <p:ext uri="{BB962C8B-B14F-4D97-AF65-F5344CB8AC3E}">
        <p14:creationId xmlns:p14="http://schemas.microsoft.com/office/powerpoint/2010/main" val="9668103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441</Words>
  <Application>Microsoft Office PowerPoint</Application>
  <PresentationFormat>Widescreen</PresentationFormat>
  <Paragraphs>44</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DAODAS Prevention Portal and GMS Updates</vt:lpstr>
      <vt:lpstr>  DAODAS Prevention Portal Updates</vt:lpstr>
      <vt:lpstr>Prevention Portal Submission View Update in GMS  </vt:lpstr>
      <vt:lpstr>Prevention Portal Form Controls</vt:lpstr>
      <vt:lpstr>PowerPoint Presentation</vt:lpstr>
      <vt:lpstr>Attachment Feature Enhancement </vt:lpstr>
      <vt:lpstr>PowerPoint Presentation</vt:lpstr>
      <vt:lpstr>PowerPoint Presentation</vt:lpstr>
      <vt:lpstr>PowerPoint Presentation</vt:lpstr>
      <vt:lpstr>New Form for Retail Environmental Scan </vt:lpstr>
      <vt:lpstr>Reporting </vt:lpstr>
      <vt:lpstr>PowerPoint Presentation</vt:lpstr>
      <vt:lpstr>PowerPoint Presentation</vt:lpstr>
      <vt:lpstr>Demonstration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Nienhius, Michelle</dc:creator>
  <cp:lastModifiedBy>Nienhius, Michelle</cp:lastModifiedBy>
  <cp:revision>5</cp:revision>
  <dcterms:created xsi:type="dcterms:W3CDTF">2023-05-04T02:34:32Z</dcterms:created>
  <dcterms:modified xsi:type="dcterms:W3CDTF">2023-05-15T16:39:08Z</dcterms:modified>
</cp:coreProperties>
</file>